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61" r:id="rId4"/>
    <p:sldId id="262" r:id="rId5"/>
    <p:sldId id="265" r:id="rId6"/>
    <p:sldId id="260" r:id="rId7"/>
    <p:sldId id="266" r:id="rId8"/>
    <p:sldId id="263" r:id="rId9"/>
    <p:sldId id="267" r:id="rId10"/>
    <p:sldId id="274" r:id="rId11"/>
    <p:sldId id="275" r:id="rId12"/>
    <p:sldId id="268" r:id="rId13"/>
    <p:sldId id="272" r:id="rId14"/>
    <p:sldId id="271" r:id="rId15"/>
    <p:sldId id="276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AC5B6-0A42-6D25-2DDF-25464072875F}" v="209" dt="2023-09-05T02:32:4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2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2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3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22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8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14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3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5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8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88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2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79" r:id="rId6"/>
    <p:sldLayoutId id="2147483775" r:id="rId7"/>
    <p:sldLayoutId id="2147483776" r:id="rId8"/>
    <p:sldLayoutId id="2147483777" r:id="rId9"/>
    <p:sldLayoutId id="2147483778" r:id="rId10"/>
    <p:sldLayoutId id="2147483780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Update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388" y="1934443"/>
            <a:ext cx="5369576" cy="29891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Timothy Bax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Board of Governors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Spokane, Washington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Kristen </a:t>
            </a:r>
            <a:r>
              <a:rPr lang="en-US" sz="2000" dirty="0" err="1"/>
              <a:t>Kolberg</a:t>
            </a: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	Resident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Swedish Medical Center</a:t>
            </a:r>
          </a:p>
        </p:txBody>
      </p:sp>
      <p:pic>
        <p:nvPicPr>
          <p:cNvPr id="7" name="Picture 6" descr="A close up of a tie&#10;&#10;Description automatically generated">
            <a:extLst>
              <a:ext uri="{FF2B5EF4-FFF2-40B4-BE49-F238E27FC236}">
                <a16:creationId xmlns:a16="http://schemas.microsoft.com/office/drawing/2014/main" id="{5D61F12C-B2F4-94A3-A294-8BF6C370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39" y="-2"/>
            <a:ext cx="2721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53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Advocacy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Resident and Young fellows breakfast meeting: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Dues this year for residents are free for the national chapter!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All residents are encouraged to join any of the 5 RAS-ACS committees:</a:t>
            </a:r>
          </a:p>
          <a:p>
            <a:pPr marL="342900" indent="-34290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2000" dirty="0"/>
              <a:t>Advocacy and Issues Committee</a:t>
            </a:r>
          </a:p>
          <a:p>
            <a:pPr marL="342900" indent="-34290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2000" dirty="0"/>
              <a:t>Membership Committee</a:t>
            </a:r>
          </a:p>
          <a:p>
            <a:pPr marL="342900" indent="-34290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2000" dirty="0"/>
              <a:t>Education Committee</a:t>
            </a:r>
          </a:p>
          <a:p>
            <a:pPr marL="342900" indent="-34290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2000" dirty="0"/>
              <a:t>Communications Committee</a:t>
            </a:r>
          </a:p>
          <a:p>
            <a:pPr marL="342900" indent="-342900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n-US" sz="2000" dirty="0"/>
              <a:t>Associate Fellow Committee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sign on a tv&#10;&#10;Description automatically generated">
            <a:extLst>
              <a:ext uri="{FF2B5EF4-FFF2-40B4-BE49-F238E27FC236}">
                <a16:creationId xmlns:a16="http://schemas.microsoft.com/office/drawing/2014/main" id="{BBB70BA9-4EFC-BFEA-0FA6-7D7B58B34E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2" t="26180" r="3883" b="8584"/>
          <a:stretch/>
        </p:blipFill>
        <p:spPr>
          <a:xfrm>
            <a:off x="2934586" y="4925532"/>
            <a:ext cx="3371748" cy="183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2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3AD72FB-2FCF-B399-3DB2-48EEA4319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304" y="1527029"/>
            <a:ext cx="5883392" cy="3298001"/>
          </a:xfrm>
        </p:spPr>
      </p:pic>
      <p:pic>
        <p:nvPicPr>
          <p:cNvPr id="12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42A9C56B-5ECA-8593-D004-283370288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E39FAAC9-B272-C11C-39D8-A6062F2D4029}"/>
              </a:ext>
            </a:extLst>
          </p:cNvPr>
          <p:cNvSpPr txBox="1">
            <a:spLocks/>
          </p:cNvSpPr>
          <p:nvPr/>
        </p:nvSpPr>
        <p:spPr>
          <a:xfrm>
            <a:off x="268388" y="-217714"/>
            <a:ext cx="5489595" cy="17913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800" kern="1200" cap="all" spc="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Advocacy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0FF497D-DFB4-CDA7-9E9F-62849F13D123}"/>
              </a:ext>
            </a:extLst>
          </p:cNvPr>
          <p:cNvSpPr txBox="1">
            <a:spLocks/>
          </p:cNvSpPr>
          <p:nvPr/>
        </p:nvSpPr>
        <p:spPr>
          <a:xfrm>
            <a:off x="171882" y="4878774"/>
            <a:ext cx="6664976" cy="1435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75488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49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144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Next year's meeting April 13-16, 2024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 sz="2000" dirty="0"/>
              <a:t>Abstract Competition!</a:t>
            </a:r>
            <a:endParaRPr lang="en-US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38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6530782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4" y="1341455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arge white building with a statue in front of it&#10;&#10;Description automatically generated">
            <a:extLst>
              <a:ext uri="{FF2B5EF4-FFF2-40B4-BE49-F238E27FC236}">
                <a16:creationId xmlns:a16="http://schemas.microsoft.com/office/drawing/2014/main" id="{21C452D0-71A5-F9EE-1E72-FA565274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1314"/>
            <a:ext cx="6928610" cy="455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8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6530782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4" y="1341455"/>
            <a:ext cx="6664976" cy="3909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New legislation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Stop cuts to Medicare physician payments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Workforce Mobility Act banning non-compete clauses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Ensuring Access to General Surgery Act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Resident Education Deferred Interest Act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Specialty Physicians Advancing Rural Care Act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Establish a National Trauma and Emergency Preparedness System (NTEPS)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Prevent Bleeding Act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61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6530782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4" y="1341455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/>
              <a:t>Ongoing funding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Cancer - $63B ($55B)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Firearm injury prevention – $60M ($25M)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Mission Zero - $11.5M ($4M) 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b="1" dirty="0"/>
              <a:t>New funding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National healthcare workforce commission $3M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560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6530782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Legislative 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94" y="1341455"/>
            <a:ext cx="6664976" cy="3909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group of people posing for a photo in front of a white house&#10;&#10;Description automatically generated">
            <a:extLst>
              <a:ext uri="{FF2B5EF4-FFF2-40B4-BE49-F238E27FC236}">
                <a16:creationId xmlns:a16="http://schemas.microsoft.com/office/drawing/2014/main" id="{CC9C758A-98C4-435F-CA14-E42E3D7CB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238" y="1212998"/>
            <a:ext cx="3496339" cy="2615608"/>
          </a:xfrm>
          <a:prstGeom prst="rect">
            <a:avLst/>
          </a:prstGeom>
        </p:spPr>
      </p:pic>
      <p:pic>
        <p:nvPicPr>
          <p:cNvPr id="5" name="Picture 4" descr="Two women standing in front of flags&#10;&#10;Description automatically generated">
            <a:extLst>
              <a:ext uri="{FF2B5EF4-FFF2-40B4-BE49-F238E27FC236}">
                <a16:creationId xmlns:a16="http://schemas.microsoft.com/office/drawing/2014/main" id="{3C8EB573-9506-5FEE-6FD2-9A397C52E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3237" y="3950881"/>
            <a:ext cx="3496339" cy="261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40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-32834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cap="all" spc="5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building with a dome and columns at night&#10;&#10;Description automatically generated">
            <a:extLst>
              <a:ext uri="{FF2B5EF4-FFF2-40B4-BE49-F238E27FC236}">
                <a16:creationId xmlns:a16="http://schemas.microsoft.com/office/drawing/2014/main" id="{6BC2D643-9C4F-EE74-A35B-398A458C6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41" y="1145414"/>
            <a:ext cx="5897902" cy="571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0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tue of a person sitting in a chair with Lincoln Memorial in the background&#10;&#10;Description automatically generated">
            <a:extLst>
              <a:ext uri="{FF2B5EF4-FFF2-40B4-BE49-F238E27FC236}">
                <a16:creationId xmlns:a16="http://schemas.microsoft.com/office/drawing/2014/main" id="{D8266735-4D9D-64FF-AB5D-02C19E2DD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" y="1668027"/>
            <a:ext cx="6919965" cy="518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7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Your personal mission statement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role of leadership in times of challenge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Strategies to get what you deserve</a:t>
            </a:r>
          </a:p>
          <a:p>
            <a:r>
              <a:rPr lang="en-US" sz="2000" dirty="0"/>
              <a:t>Understanding surgeon burnout – institutional solutions</a:t>
            </a:r>
          </a:p>
          <a:p>
            <a:r>
              <a:rPr lang="en-US" sz="2000" dirty="0"/>
              <a:t>Effective performance-based teaching</a:t>
            </a:r>
          </a:p>
          <a:p>
            <a:r>
              <a:rPr lang="en-US" sz="2000" dirty="0"/>
              <a:t>The equity imperative of graduate medical education</a:t>
            </a:r>
          </a:p>
          <a:p>
            <a:r>
              <a:rPr lang="en-US" sz="2000" dirty="0"/>
              <a:t>Executive director update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94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Your personal mission statement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Kimberly Lumpkin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Pediatric Surgeon, University of Maryland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09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503506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Your personal mission statement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Kimberly Lumpkin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Pediatric Surgeon, University of Maryland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Develop a professional mission statement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Identify your skills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Identify your passions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If an activity or leadership opportunity does not meet those criteria it is just generating CV clutter.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68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56480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Effective performance-based teaching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Max Langham, Jr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University of Tennessee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586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Leadership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564801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Effective performance-based teaching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Max Langham, Jr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University of Tennessee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Approaches resident teaching similarly to pilot teaching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Add teaching debrief to the end of the case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	“What did I do well?”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	“What can I do better?”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	“How can I do that better?”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Educational time out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		“What do you want to learn?”</a:t>
            </a:r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7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Advocacy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tatue of a person in a suit&#10;&#10;Description automatically generated">
            <a:extLst>
              <a:ext uri="{FF2B5EF4-FFF2-40B4-BE49-F238E27FC236}">
                <a16:creationId xmlns:a16="http://schemas.microsoft.com/office/drawing/2014/main" id="{17DB4F02-064C-831A-DDA0-7332A5A58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616" y="1108900"/>
            <a:ext cx="3202075" cy="574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3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3" name="Rectangle 1058">
            <a:extLst>
              <a:ext uri="{FF2B5EF4-FFF2-40B4-BE49-F238E27FC236}">
                <a16:creationId xmlns:a16="http://schemas.microsoft.com/office/drawing/2014/main" id="{FAFDCCA3-5CE7-058C-1962-A071B764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29476-7FBD-C819-925A-4F91FFB57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388" y="-217714"/>
            <a:ext cx="5489595" cy="179131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spc="500" dirty="0"/>
              <a:t>Advocacy</a:t>
            </a:r>
            <a:endParaRPr lang="en-US" sz="4000" b="1" kern="1200" cap="all" spc="500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DB1BB7-91B0-FC55-F33C-0CEA4D4AE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326" y="1134626"/>
            <a:ext cx="6664976" cy="390964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Resident and Young fellows breakfast meetings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The value of a surgeon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Conversation with CMS about updates in quality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Health care equity and surgery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Inside politics and policy experts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ACS, AMA, AHA – opportunities for collaboration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064" name="Rectangle 1060">
            <a:extLst>
              <a:ext uri="{FF2B5EF4-FFF2-40B4-BE49-F238E27FC236}">
                <a16:creationId xmlns:a16="http://schemas.microsoft.com/office/drawing/2014/main" id="{FAC4BDE1-4D40-5601-7947-DB5EFE31D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2756" y="1295400"/>
            <a:ext cx="2903844" cy="426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inal Chance: Apply for ACS International Scholarships for Surgical Education by February 1 | ACS">
            <a:extLst>
              <a:ext uri="{FF2B5EF4-FFF2-40B4-BE49-F238E27FC236}">
                <a16:creationId xmlns:a16="http://schemas.microsoft.com/office/drawing/2014/main" id="{CE223842-6FB0-A59A-CC4A-B3EB8F87B4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8" r="6" b="3044"/>
          <a:stretch/>
        </p:blipFill>
        <p:spPr bwMode="auto">
          <a:xfrm>
            <a:off x="6933364" y="0"/>
            <a:ext cx="525863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442508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387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Goudy Old Style</vt:lpstr>
      <vt:lpstr>Univers Light</vt:lpstr>
      <vt:lpstr>PoiseVTI</vt:lpstr>
      <vt:lpstr>Update</vt:lpstr>
      <vt:lpstr>Leadership</vt:lpstr>
      <vt:lpstr>Leadership</vt:lpstr>
      <vt:lpstr>Leadership</vt:lpstr>
      <vt:lpstr>Leadership</vt:lpstr>
      <vt:lpstr>Leadership</vt:lpstr>
      <vt:lpstr>Leadership</vt:lpstr>
      <vt:lpstr>Advocacy</vt:lpstr>
      <vt:lpstr>Advocacy</vt:lpstr>
      <vt:lpstr>Advocacy</vt:lpstr>
      <vt:lpstr>PowerPoint Presentation</vt:lpstr>
      <vt:lpstr>Legislative agenda</vt:lpstr>
      <vt:lpstr>Legislative agenda</vt:lpstr>
      <vt:lpstr>Legislative agenda</vt:lpstr>
      <vt:lpstr>Legislative agenda</vt:lpstr>
      <vt:lpstr>Questions??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</dc:title>
  <dc:creator>Tim Bax</dc:creator>
  <cp:lastModifiedBy>Kolberg, Kristen L</cp:lastModifiedBy>
  <cp:revision>67</cp:revision>
  <dcterms:created xsi:type="dcterms:W3CDTF">2023-09-03T15:55:50Z</dcterms:created>
  <dcterms:modified xsi:type="dcterms:W3CDTF">2023-11-28T14:59:51Z</dcterms:modified>
</cp:coreProperties>
</file>